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00" r:id="rId4"/>
    <p:sldId id="303" r:id="rId5"/>
    <p:sldId id="305" r:id="rId6"/>
    <p:sldId id="306" r:id="rId7"/>
    <p:sldId id="307" r:id="rId8"/>
    <p:sldId id="313" r:id="rId9"/>
    <p:sldId id="311" r:id="rId10"/>
    <p:sldId id="312" r:id="rId11"/>
    <p:sldId id="314" r:id="rId12"/>
    <p:sldId id="315" r:id="rId13"/>
    <p:sldId id="316" r:id="rId14"/>
    <p:sldId id="317" r:id="rId15"/>
    <p:sldId id="308" r:id="rId16"/>
    <p:sldId id="309" r:id="rId17"/>
    <p:sldId id="310" r:id="rId18"/>
    <p:sldId id="304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3" autoAdjust="0"/>
    <p:restoredTop sz="87320" autoAdjust="0"/>
  </p:normalViewPr>
  <p:slideViewPr>
    <p:cSldViewPr snapToGrid="0">
      <p:cViewPr varScale="1">
        <p:scale>
          <a:sx n="142" d="100"/>
          <a:sy n="142" d="100"/>
        </p:scale>
        <p:origin x="92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2025-06-24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11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7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585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세타는</a:t>
            </a:r>
            <a:r>
              <a:rPr lang="ko-KR" altLang="en-US" dirty="0"/>
              <a:t> 모델 파라미터</a:t>
            </a:r>
            <a:endParaRPr lang="en-US" altLang="ko-KR" dirty="0"/>
          </a:p>
          <a:p>
            <a:r>
              <a:rPr lang="en-US" altLang="ko-KR" dirty="0"/>
              <a:t>l_^</a:t>
            </a:r>
            <a:r>
              <a:rPr lang="en-US" altLang="ko-KR" dirty="0" err="1"/>
              <a:t>iter</a:t>
            </a:r>
            <a:br>
              <a:rPr lang="en-US" altLang="ko-KR" dirty="0"/>
            </a:br>
            <a:r>
              <a:rPr lang="ko-KR" altLang="en-US" dirty="0" err="1"/>
              <a:t>첫항은</a:t>
            </a:r>
            <a:r>
              <a:rPr lang="ko-KR" altLang="en-US" dirty="0"/>
              <a:t> </a:t>
            </a:r>
            <a:r>
              <a:rPr lang="en-US" altLang="ko-KR" dirty="0"/>
              <a:t>l2 regularization</a:t>
            </a:r>
            <a:br>
              <a:rPr lang="en-US" altLang="ko-KR" dirty="0"/>
            </a:br>
            <a:r>
              <a:rPr lang="en-US" altLang="ko-KR" dirty="0"/>
              <a:t>2</a:t>
            </a:r>
            <a:r>
              <a:rPr lang="ko-KR" altLang="en-US" dirty="0"/>
              <a:t>항은 정상이미지의 </a:t>
            </a:r>
            <a:r>
              <a:rPr lang="ko-KR" altLang="en-US" dirty="0" err="1"/>
              <a:t>손실값</a:t>
            </a:r>
            <a:br>
              <a:rPr lang="en-US" altLang="ko-KR" dirty="0"/>
            </a:br>
            <a:r>
              <a:rPr lang="en-US" altLang="ko-KR" dirty="0"/>
              <a:t>3</a:t>
            </a:r>
            <a:r>
              <a:rPr lang="ko-KR" altLang="en-US" dirty="0"/>
              <a:t>항은 합성 이미지의 </a:t>
            </a:r>
            <a:r>
              <a:rPr lang="ko-KR" altLang="en-US" dirty="0" err="1"/>
              <a:t>손실값</a:t>
            </a:r>
            <a:r>
              <a:rPr lang="en-US" altLang="ko-KR" dirty="0"/>
              <a:t>, </a:t>
            </a:r>
            <a:r>
              <a:rPr lang="ko-KR" altLang="en-US" dirty="0"/>
              <a:t>뮤는 이상 손실 가중치로 정상 및 이상 데이터의 중요도를 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756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정상</a:t>
            </a:r>
            <a:r>
              <a:rPr lang="en-US" altLang="ko-KR" dirty="0"/>
              <a:t>-</a:t>
            </a:r>
            <a:r>
              <a:rPr lang="ko-KR" altLang="en-US" dirty="0"/>
              <a:t>센터 거리 분포 구하기</a:t>
            </a:r>
            <a:endParaRPr lang="en-US" altLang="ko-KR" dirty="0"/>
          </a:p>
          <a:p>
            <a:r>
              <a:rPr lang="en-US" altLang="ko-KR" dirty="0"/>
              <a:t>r(= </a:t>
            </a:r>
            <a:r>
              <a:rPr lang="en-US" altLang="ko-KR" dirty="0" err="1"/>
              <a:t>r_min</a:t>
            </a:r>
            <a:r>
              <a:rPr lang="en-US" altLang="ko-KR" dirty="0"/>
              <a:t>) </a:t>
            </a:r>
            <a:r>
              <a:rPr lang="ko-KR" altLang="en-US" dirty="0"/>
              <a:t>계산</a:t>
            </a:r>
            <a:r>
              <a:rPr lang="en-US" altLang="ko-KR" dirty="0"/>
              <a:t> </a:t>
            </a:r>
            <a:r>
              <a:rPr lang="ko-KR" altLang="en-US" b="1" dirty="0"/>
              <a:t>상위 </a:t>
            </a:r>
            <a:r>
              <a:rPr lang="en-US" altLang="ko-KR" b="1" dirty="0"/>
              <a:t>75 %</a:t>
            </a:r>
            <a:r>
              <a:rPr lang="ko-KR" altLang="en-US" dirty="0"/>
              <a:t> 지점이 </a:t>
            </a:r>
            <a:r>
              <a:rPr lang="en-US" altLang="ko-KR" dirty="0" err="1"/>
              <a:t>r_t</a:t>
            </a:r>
            <a:endParaRPr lang="en-US" altLang="ko-KR" dirty="0"/>
          </a:p>
          <a:p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en-US" altLang="ko-KR" dirty="0"/>
              <a:t>+ Gradient-Ascent </a:t>
            </a:r>
            <a:r>
              <a:rPr lang="ko-KR" altLang="en-US" dirty="0"/>
              <a:t>특징을 </a:t>
            </a:r>
            <a:r>
              <a:rPr lang="en-US" altLang="ko-KR" dirty="0"/>
              <a:t>r~2 r </a:t>
            </a:r>
            <a:r>
              <a:rPr lang="ko-KR" altLang="en-US" dirty="0"/>
              <a:t>로 투영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593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90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SFRM0900"/>
              </a:rPr>
              <a:t>Step I:Anomaly Mask, Step II: Anomaly Texture, and Step III: Overlay Fusion.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576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Georgia" panose="02040502050405020303" pitchFamily="18" charset="0"/>
              </a:rPr>
              <a:t>For a Normal image, 0 is the correct answer mask for all pixels because there are no bad pixels.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GAS applies Gaussian noise and gradient multiplication over the entire range, so all pixels are bad, so 1 is the answer mask.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LAS puts the anomaly mask as the correct answer mask because the only bad pixels are where the anomaly mask is applied.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605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16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Georgia" panose="02040502050405020303" pitchFamily="18" charset="0"/>
              </a:rPr>
              <a:t>In low dimensions, the normal feature can be represented in Euclidean space as linear combinations, as shown in the figure on the left, representing the overall nonlinear distribution.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Georgia" panose="02040502050405020303" pitchFamily="18" charset="0"/>
              </a:rPr>
              <a:t>It also assume that the combination of normal feature points is contained inside a single compact circle, as shown in the figure on the right.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2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8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무작정 노이즈</a:t>
            </a:r>
            <a:r>
              <a:rPr lang="ko-KR" altLang="en-US" dirty="0"/>
              <a:t>를 더하는 </a:t>
            </a:r>
            <a:r>
              <a:rPr lang="en-US" altLang="ko-KR" dirty="0"/>
              <a:t>Gaussian anomaly </a:t>
            </a:r>
            <a:r>
              <a:rPr lang="ko-KR" altLang="en-US" dirty="0"/>
              <a:t>단계</a:t>
            </a:r>
          </a:p>
          <a:p>
            <a:r>
              <a:rPr lang="ko-KR" altLang="en-US" b="1" dirty="0"/>
              <a:t>그 노이즈 벡터를 출발점</a:t>
            </a:r>
            <a:r>
              <a:rPr lang="ko-KR" altLang="en-US" dirty="0"/>
              <a:t> 삼아</a:t>
            </a:r>
            <a:r>
              <a:rPr lang="en-US" altLang="ko-KR" dirty="0"/>
              <a:t>,</a:t>
            </a:r>
          </a:p>
          <a:p>
            <a:r>
              <a:rPr lang="ko-KR" altLang="en-US" b="1" dirty="0"/>
              <a:t>손실을 최대화하는 방향</a:t>
            </a:r>
            <a:r>
              <a:rPr lang="en-US" altLang="ko-KR" dirty="0"/>
              <a:t>(∇L_{gas})</a:t>
            </a:r>
            <a:r>
              <a:rPr lang="ko-KR" altLang="en-US" dirty="0"/>
              <a:t>으로</a:t>
            </a:r>
          </a:p>
          <a:p>
            <a:r>
              <a:rPr lang="ko-KR" altLang="en-US" b="1" dirty="0"/>
              <a:t>일정한 크기</a:t>
            </a:r>
            <a:r>
              <a:rPr lang="en-US" altLang="ko-KR" dirty="0"/>
              <a:t>(η)</a:t>
            </a:r>
            <a:r>
              <a:rPr lang="ko-KR" altLang="en-US" dirty="0"/>
              <a:t>만큼 이동</a:t>
            </a:r>
            <a:r>
              <a:rPr lang="en-US" altLang="ko-KR" dirty="0"/>
              <a:t>(=gradient ascent)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261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46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complex image change is actually described by a small number of generating factors, and knowing their dimensions and topology (planar vs. cylindrical) </a:t>
            </a:r>
          </a:p>
          <a:p>
            <a:r>
              <a:rPr lang="en-US" altLang="ko-KR" dirty="0"/>
              <a:t>We can use manifold learning to unfold the structure for use in pose estimation, motion analysis, and more.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33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Swiss roll dataset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4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200" i="1" dirty="0">
                <a:latin typeface="Georgia" panose="02040502050405020303" pitchFamily="18" charset="0"/>
              </a:rPr>
              <a:t>A Unified Anomaly Synthesis Strategy with Gradient Ascent for Industrial Anomaly Detection and Localization</a:t>
            </a:r>
            <a:endParaRPr lang="ko-KR" altLang="en-US" sz="32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10242-9851-4417-96F8-06D44A8E7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A8C74A-424F-4568-9F5D-DE61D1B3D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89088"/>
            <a:ext cx="10515601" cy="225436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Manifold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7BEC80-912B-4AFC-865C-4B2973B4C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778" y="2711934"/>
            <a:ext cx="5583611" cy="36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0EE98-688F-40A7-BBFE-41C1CFD55651}"/>
              </a:ext>
            </a:extLst>
          </p:cNvPr>
          <p:cNvSpPr txBox="1"/>
          <p:nvPr/>
        </p:nvSpPr>
        <p:spPr>
          <a:xfrm>
            <a:off x="3529013" y="4202699"/>
            <a:ext cx="10922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Dimension reduction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AA504-1ECC-4D93-A29B-0ED39C7A30E4}"/>
              </a:ext>
            </a:extLst>
          </p:cNvPr>
          <p:cNvSpPr txBox="1"/>
          <p:nvPr/>
        </p:nvSpPr>
        <p:spPr>
          <a:xfrm>
            <a:off x="5161290" y="3189688"/>
            <a:ext cx="10922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Linear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47FB65-2589-4606-B192-3833801F10C3}"/>
              </a:ext>
            </a:extLst>
          </p:cNvPr>
          <p:cNvSpPr txBox="1"/>
          <p:nvPr/>
        </p:nvSpPr>
        <p:spPr>
          <a:xfrm>
            <a:off x="5161290" y="4966300"/>
            <a:ext cx="10922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Non-Linear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9727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A8C74A-424F-4568-9F5D-DE61D1B3D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9087"/>
            <a:ext cx="10515601" cy="3545984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Manifold learning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>
                <a:latin typeface="Georgia" panose="02040502050405020303" pitchFamily="18" charset="0"/>
              </a:rPr>
              <a:t>Given parameters such as a target dimension d, a volume upper bound V, a smoothness (reach) τ, and an error tolerance ε, determine whether the data distribution </a:t>
            </a:r>
            <a:r>
              <a:rPr lang="ko-KR" altLang="en-US" dirty="0">
                <a:latin typeface="Georgia" panose="02040502050405020303" pitchFamily="18" charset="0"/>
              </a:rPr>
              <a:t>𝒫 </a:t>
            </a:r>
            <a:r>
              <a:rPr lang="en-US" altLang="ko-KR" dirty="0">
                <a:latin typeface="Georgia" panose="02040502050405020303" pitchFamily="18" charset="0"/>
              </a:rPr>
              <a:t>is concentrated near a low-dimensional manifold </a:t>
            </a:r>
            <a:r>
              <a:rPr lang="ko-KR" altLang="en-US" dirty="0">
                <a:latin typeface="Georgia" panose="02040502050405020303" pitchFamily="18" charset="0"/>
              </a:rPr>
              <a:t>𝓜 </a:t>
            </a:r>
            <a:r>
              <a:rPr lang="en-US" altLang="ko-KR" dirty="0">
                <a:latin typeface="Georgia" panose="02040502050405020303" pitchFamily="18" charset="0"/>
              </a:rPr>
              <a:t>that satisfies these conditions.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A811F4-4F4A-4217-9DBF-79480E583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859" y="5193206"/>
            <a:ext cx="1600282" cy="273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5C9C97-2B57-4717-898C-B5D2D3DD2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537" y="5923694"/>
            <a:ext cx="1466925" cy="2540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74CA53-EE2C-411E-A7BB-8E998A1D9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612" y="2017774"/>
            <a:ext cx="9258776" cy="12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18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C370C4-56DB-4579-8AC4-99F1483F0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435" y="1368121"/>
            <a:ext cx="6401129" cy="22543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4DC4D6-8EBE-4053-BF68-5BA47AA2A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045" y="3850986"/>
            <a:ext cx="9931910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3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BF929E-886B-4516-A118-243E8458C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46" y="1601386"/>
            <a:ext cx="4997707" cy="47309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C435F8-028F-4699-A510-97C2E6AFD8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717"/>
          <a:stretch/>
        </p:blipFill>
        <p:spPr>
          <a:xfrm>
            <a:off x="7292460" y="2839699"/>
            <a:ext cx="3218658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5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E7C123-76AC-4CC2-87BC-14E21BCA4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44" y="3714721"/>
            <a:ext cx="4635738" cy="11049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33BF19-7FD6-4660-9CA1-C6E21E646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582" y="1215323"/>
            <a:ext cx="2425825" cy="5512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3F0203-3480-4455-9708-073CB2E19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562" y="3740122"/>
            <a:ext cx="3473629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9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C14912-06A8-4A02-99DF-3C4B5F887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86" y="1414381"/>
            <a:ext cx="10274828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9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C742A-92AA-4E24-B92B-2637775D6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31" y="1666784"/>
            <a:ext cx="10465338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12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DCD0C8-E2E3-4305-A82D-B2EA27E24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950" y="1613921"/>
            <a:ext cx="2902099" cy="252108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CCE5FF-634F-47B7-8BFF-94D8BA458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4221932"/>
            <a:ext cx="10515601" cy="225436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BCE to </a:t>
            </a:r>
            <a:r>
              <a:rPr lang="en-US" altLang="ko-KR" dirty="0" err="1">
                <a:latin typeface="Georgia" panose="02040502050405020303" pitchFamily="18" charset="0"/>
              </a:rPr>
              <a:t>L_n</a:t>
            </a:r>
            <a:r>
              <a:rPr lang="en-US" altLang="ko-KR" dirty="0">
                <a:latin typeface="Georgia" panose="02040502050405020303" pitchFamily="18" charset="0"/>
              </a:rPr>
              <a:t> and </a:t>
            </a:r>
            <a:r>
              <a:rPr lang="en-US" altLang="ko-KR" dirty="0" err="1">
                <a:latin typeface="Georgia" panose="02040502050405020303" pitchFamily="18" charset="0"/>
              </a:rPr>
              <a:t>L_gas</a:t>
            </a:r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Focal loss to </a:t>
            </a:r>
            <a:r>
              <a:rPr lang="en-US" altLang="ko-KR" dirty="0" err="1">
                <a:latin typeface="Georgia" panose="02040502050405020303" pitchFamily="18" charset="0"/>
              </a:rPr>
              <a:t>L_las</a:t>
            </a:r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Sum all of losses to make total loss L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02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FF69A4-B02D-497B-A902-2D482123A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Integrates image-level (LAS) and feature-level (GAS) synthesis to cover anomalies from “weak” to “strong.”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Employs gradient-ascent-based Global Anomaly Synthesis to effectively generate subtle defects near the normal data boundary.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Achieves state-of-the-art results on </a:t>
            </a:r>
            <a:r>
              <a:rPr lang="en-US" altLang="ko-KR" dirty="0" err="1">
                <a:latin typeface="Georgia" panose="02040502050405020303" pitchFamily="18" charset="0"/>
              </a:rPr>
              <a:t>MVTec</a:t>
            </a:r>
            <a:r>
              <a:rPr lang="en-US" altLang="ko-KR" dirty="0">
                <a:latin typeface="Georgia" panose="02040502050405020303" pitchFamily="18" charset="0"/>
              </a:rPr>
              <a:t> AD, </a:t>
            </a:r>
            <a:r>
              <a:rPr lang="en-US" altLang="ko-KR" dirty="0" err="1">
                <a:latin typeface="Georgia" panose="02040502050405020303" pitchFamily="18" charset="0"/>
              </a:rPr>
              <a:t>VisA</a:t>
            </a:r>
            <a:r>
              <a:rPr lang="en-US" altLang="ko-KR" dirty="0">
                <a:latin typeface="Georgia" panose="02040502050405020303" pitchFamily="18" charset="0"/>
              </a:rPr>
              <a:t>, MPDD benchmarks and demonstrates real-world applicability.</a:t>
            </a:r>
          </a:p>
        </p:txBody>
      </p:sp>
    </p:spTree>
    <p:extLst>
      <p:ext uri="{BB962C8B-B14F-4D97-AF65-F5344CB8AC3E}">
        <p14:creationId xmlns:p14="http://schemas.microsoft.com/office/powerpoint/2010/main" val="397195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GLASS is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proposed for detecting weak defect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Global Anomaly Synthesis (GAS) at the feature level </a:t>
            </a:r>
          </a:p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   Local Anomaly Synthesis (LAS) at the image level</a:t>
            </a:r>
          </a:p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   Use these two synthesis strategy to address weak defect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Trains on this wide range of synthetic anomalies to achieve SOTA results on </a:t>
            </a:r>
            <a:r>
              <a:rPr lang="en-US" altLang="ko-KR" dirty="0" err="1">
                <a:latin typeface="Georgia" panose="02040502050405020303" pitchFamily="18" charset="0"/>
              </a:rPr>
              <a:t>MVTec</a:t>
            </a:r>
            <a:r>
              <a:rPr lang="en-US" altLang="ko-KR" dirty="0">
                <a:latin typeface="Georgia" panose="02040502050405020303" pitchFamily="18" charset="0"/>
              </a:rPr>
              <a:t> AD, </a:t>
            </a:r>
            <a:r>
              <a:rPr lang="en-US" altLang="ko-KR" dirty="0" err="1">
                <a:latin typeface="Georgia" panose="02040502050405020303" pitchFamily="18" charset="0"/>
              </a:rPr>
              <a:t>VisA</a:t>
            </a:r>
            <a:r>
              <a:rPr lang="en-US" altLang="ko-KR" dirty="0">
                <a:latin typeface="Georgia" panose="02040502050405020303" pitchFamily="18" charset="0"/>
              </a:rPr>
              <a:t>, MPDD benchmark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E4E0E-6EB1-4F01-A807-087DEBCC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435" y="1452310"/>
            <a:ext cx="6401129" cy="225436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5924BC0B-6D53-4BBF-BEB4-AB1D24E4B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3974160"/>
            <a:ext cx="10515601" cy="225436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Manifold Hypothesis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Hypersphere Hypothesis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37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E4E0E-6EB1-4F01-A807-087DEBCCC9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37" r="50000"/>
          <a:stretch/>
        </p:blipFill>
        <p:spPr>
          <a:xfrm>
            <a:off x="1397000" y="1793403"/>
            <a:ext cx="3200565" cy="19604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4DB6E1-F26E-41A5-BCC9-5FB01B7A6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14093"/>
            <a:ext cx="4102311" cy="5143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05FF0E-6E5D-407C-8241-85EBA2BD3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3037"/>
          <a:stretch/>
        </p:blipFill>
        <p:spPr>
          <a:xfrm>
            <a:off x="1397000" y="4181659"/>
            <a:ext cx="3200565" cy="19604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5142CC-2E32-4754-B100-6A9894969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11054"/>
            <a:ext cx="2844946" cy="50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4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E4E0E-6EB1-4F01-A807-087DEBCC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435" y="1452310"/>
            <a:ext cx="6401129" cy="22543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74E053-48B9-4BEC-83DA-146339CCC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227" y="4016550"/>
            <a:ext cx="1854295" cy="3302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3D38E9-7855-4AA7-9793-1188835E3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221" y="5121535"/>
            <a:ext cx="3073558" cy="8445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95C767-D9CB-4E18-91B6-8356120F7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5886" y="3987973"/>
            <a:ext cx="1739989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41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A8C74A-424F-4568-9F5D-DE61D1B3D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89088"/>
            <a:ext cx="10515601" cy="225436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Truncated Projection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5FC59E-D1B6-4792-9E48-E7D4A7262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57" y="2240597"/>
            <a:ext cx="1676486" cy="4064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02BFFF-2478-4618-85A8-BE1758020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213" y="2787617"/>
            <a:ext cx="5321573" cy="12827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AF0B50-796F-41B9-81A2-D8C0E075C6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435" y="4272202"/>
            <a:ext cx="6401129" cy="22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56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A8C74A-424F-4568-9F5D-DE61D1B3D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89088"/>
            <a:ext cx="10515601" cy="225436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Manifold learning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>
                <a:latin typeface="Georgia" panose="02040502050405020303" pitchFamily="18" charset="0"/>
              </a:rPr>
              <a:t>How to learn from the assumption that if sprinkle high-dimensional data into a data space, there will be a subspace that covers the samples well.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84988-F93B-4619-B649-65433880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23" y="3329113"/>
            <a:ext cx="5131064" cy="3435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ACC909-8004-4C9E-9713-5229917DA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43454"/>
            <a:ext cx="5416828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2A8C74A-424F-4568-9F5D-DE61D1B3D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89088"/>
            <a:ext cx="10515601" cy="2254366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Manifold 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4BAD1-1D3A-4FFF-99E3-8FE43F28A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821" y="2339749"/>
            <a:ext cx="3759393" cy="15240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C72D63-78A2-42E4-A8F6-A8E5AC423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925" y="1778871"/>
            <a:ext cx="5353325" cy="24575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CB36AD5-372F-454E-BDE8-CC601195C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06" y="4438461"/>
            <a:ext cx="5692588" cy="201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C9A099-A8B9-414A-BCC0-8EAE823C3525}"/>
              </a:ext>
            </a:extLst>
          </p:cNvPr>
          <p:cNvSpPr txBox="1"/>
          <p:nvPr/>
        </p:nvSpPr>
        <p:spPr>
          <a:xfrm>
            <a:off x="5275060" y="644858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ISOMAP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9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615</Words>
  <Application>Microsoft Office PowerPoint</Application>
  <PresentationFormat>와이드스크린</PresentationFormat>
  <Paragraphs>101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SFRM0900</vt:lpstr>
      <vt:lpstr>맑은 고딕</vt:lpstr>
      <vt:lpstr>Arial</vt:lpstr>
      <vt:lpstr>Georgia</vt:lpstr>
      <vt:lpstr>Wingdings</vt:lpstr>
      <vt:lpstr>Office 테마</vt:lpstr>
      <vt:lpstr>A Unified Anomaly Synthesis Strategy with Gradient Ascent for Industrial Anomaly Detection and Localization</vt:lpstr>
      <vt:lpstr>Index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</cp:lastModifiedBy>
  <cp:revision>350</cp:revision>
  <dcterms:created xsi:type="dcterms:W3CDTF">2023-09-03T23:41:12Z</dcterms:created>
  <dcterms:modified xsi:type="dcterms:W3CDTF">2025-06-24T06:25:11Z</dcterms:modified>
  <cp:version/>
</cp:coreProperties>
</file>